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30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35" r:id="rId17"/>
    <p:sldId id="319" r:id="rId18"/>
    <p:sldId id="320" r:id="rId19"/>
    <p:sldId id="321" r:id="rId20"/>
    <p:sldId id="323" r:id="rId21"/>
    <p:sldId id="322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3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25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3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6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927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587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2650064"/>
            <a:ext cx="9601196" cy="3318936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15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3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50064"/>
            <a:ext cx="9601196" cy="33189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7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3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73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2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6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7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8981" y="1786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31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21A46C-464A-CEFE-149E-259B7B4E8984}"/>
              </a:ext>
            </a:extLst>
          </p:cNvPr>
          <p:cNvSpPr txBox="1"/>
          <p:nvPr/>
        </p:nvSpPr>
        <p:spPr>
          <a:xfrm>
            <a:off x="600635" y="1325325"/>
            <a:ext cx="1098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u="sng" strike="noStrike" kern="1200" cap="none" spc="0" normalizeH="0" baseline="0" noProof="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Phishing URL Prediction Using Binary Classification</a:t>
            </a:r>
            <a:endParaRPr lang="en-IN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8929-3E0C-F851-CD4E-D26399EEA545}"/>
              </a:ext>
            </a:extLst>
          </p:cNvPr>
          <p:cNvSpPr txBox="1"/>
          <p:nvPr/>
        </p:nvSpPr>
        <p:spPr>
          <a:xfrm>
            <a:off x="4303060" y="3514165"/>
            <a:ext cx="358588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K.V.N.Aditya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P.Sai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arthik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P.Phanindra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M.Venu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B.Lokesh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eddy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6605B-F780-91D8-C6BC-3FBDE9699690}"/>
              </a:ext>
            </a:extLst>
          </p:cNvPr>
          <p:cNvSpPr txBox="1"/>
          <p:nvPr/>
        </p:nvSpPr>
        <p:spPr>
          <a:xfrm>
            <a:off x="3626223" y="1954923"/>
            <a:ext cx="505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/>
              <a:t>Mega Event EDA ML Model</a:t>
            </a:r>
            <a:r>
              <a:rPr lang="en-IN" dirty="0"/>
              <a:t> Activity :: Surge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B54CC-E97A-3DBA-D8CA-DC76FCAEA2C5}"/>
              </a:ext>
            </a:extLst>
          </p:cNvPr>
          <p:cNvSpPr txBox="1"/>
          <p:nvPr/>
        </p:nvSpPr>
        <p:spPr>
          <a:xfrm flipH="1">
            <a:off x="5585904" y="2251050"/>
            <a:ext cx="129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(17.06.2023)</a:t>
            </a:r>
          </a:p>
        </p:txBody>
      </p:sp>
    </p:spTree>
    <p:extLst>
      <p:ext uri="{BB962C8B-B14F-4D97-AF65-F5344CB8AC3E}">
        <p14:creationId xmlns:p14="http://schemas.microsoft.com/office/powerpoint/2010/main" val="3439571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829234" y="1196444"/>
            <a:ext cx="10533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 ‘numeric-Boolean’ features based on the ‘mean’ of the correlation .i.e. mean is:  0.15099686208478547.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selected features in num-bool : 40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sample selected Numerical features based on the ‘mean’ of the correlation: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F4E18-8459-D985-7996-242E7D00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" r="10107"/>
          <a:stretch/>
        </p:blipFill>
        <p:spPr>
          <a:xfrm>
            <a:off x="1776131" y="2648976"/>
            <a:ext cx="8639734" cy="2488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102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1514660" y="1149243"/>
            <a:ext cx="358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correlation of all features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BA0A411-C777-4A4D-BCE3-1A85A4AB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518574"/>
            <a:ext cx="10331264" cy="4532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312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1514660" y="1149243"/>
            <a:ext cx="939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correlation of selected features: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D43B6-9255-9D99-0416-4FD3C1DD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84" y="1518575"/>
            <a:ext cx="10150951" cy="45982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768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6095999" y="1194375"/>
            <a:ext cx="532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correlation of the selected Numerical features w.r.t the dependent variable: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90" y="1194375"/>
            <a:ext cx="532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correlation of the selected Boolean features w.r.t the dependent variable: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ECF57-2970-1291-2540-DF2AE7C01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8" r="17381"/>
          <a:stretch/>
        </p:blipFill>
        <p:spPr>
          <a:xfrm>
            <a:off x="6847265" y="2088163"/>
            <a:ext cx="4246087" cy="3575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A434B-D3C6-578E-644B-A01D0062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49" y="2088163"/>
            <a:ext cx="4246087" cy="3575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07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selected features from each of the dataset categories: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 features selected from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phishing_wtr_url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: 3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 selected from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phishing_wtr_domainurl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: 1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 selected from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phishing_wtr_urldirectory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’: 18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 selected from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phishing_wrt_urlfilename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’: 18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 selected from ‘df__phishing_wrt_urlparameters’:1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 selected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phishing_wrt_resolvingurl_externalservices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’ : 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3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feature selection: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values : 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(43604, 111),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(43605, 111),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(43604,),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(43605,)}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initializations: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Navie Bayes ::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BernoulliNB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: {}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 :: Support Vector Classifier (SVC)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: 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</p:txBody>
      </p:sp>
    </p:spTree>
    <p:extLst>
      <p:ext uri="{BB962C8B-B14F-4D97-AF65-F5344CB8AC3E}">
        <p14:creationId xmlns:p14="http://schemas.microsoft.com/office/powerpoint/2010/main" val="341951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feature selection: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values : 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(43604, 111),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(43605, 111),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(43604,),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(43605,)}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initializations: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Navie Bayes ::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BernoulliNB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: {}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Neighbor: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parameters:{}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 :: Support Vector Classifier (SVC)</a:t>
            </a: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: 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0}</a:t>
            </a:r>
          </a:p>
        </p:txBody>
      </p:sp>
    </p:spTree>
    <p:extLst>
      <p:ext uri="{BB962C8B-B14F-4D97-AF65-F5344CB8AC3E}">
        <p14:creationId xmlns:p14="http://schemas.microsoft.com/office/powerpoint/2010/main" val="390119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permutation_importance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features based on trained models (w.r.t ‘RFC’):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82F20-6B28-2167-580B-65A5B1F4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8"/>
          <a:stretch/>
        </p:blipFill>
        <p:spPr>
          <a:xfrm>
            <a:off x="3551423" y="1720879"/>
            <a:ext cx="5089151" cy="4449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396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feature selection model metrics 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train_validation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F4D0FA-E4D4-6EE9-4BA7-84A0F638CF7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11267"/>
          <a:stretch/>
        </p:blipFill>
        <p:spPr>
          <a:xfrm>
            <a:off x="1276025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03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feature selection model metrics 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metrics: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2ABC8-E374-DA14-8F1A-57CC891F3AE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11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45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2E323C-6E17-6DE8-924A-863832ADA026}"/>
              </a:ext>
            </a:extLst>
          </p:cNvPr>
          <p:cNvSpPr txBox="1"/>
          <p:nvPr/>
        </p:nvSpPr>
        <p:spPr>
          <a:xfrm>
            <a:off x="4845423" y="618563"/>
            <a:ext cx="2501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F4914-29B1-2FA8-D0B9-DC527CA29C4D}"/>
              </a:ext>
            </a:extLst>
          </p:cNvPr>
          <p:cNvSpPr txBox="1"/>
          <p:nvPr/>
        </p:nvSpPr>
        <p:spPr>
          <a:xfrm>
            <a:off x="1631575" y="2736502"/>
            <a:ext cx="8928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… the objective of our project is to determine whether the URL is a phishing or legitimate by using​</a:t>
            </a:r>
            <a:r>
              <a:rPr lang="en-I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binary  classification models​ </a:t>
            </a:r>
          </a:p>
        </p:txBody>
      </p:sp>
    </p:spTree>
    <p:extLst>
      <p:ext uri="{BB962C8B-B14F-4D97-AF65-F5344CB8AC3E}">
        <p14:creationId xmlns:p14="http://schemas.microsoft.com/office/powerpoint/2010/main" val="228916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feature selection model metrics 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train_validation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metrics: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C08C3FC-EDB2-58A6-4B3F-47843D3E22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7203"/>
          <a:stretch/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19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feature selection model metrics 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metrics: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CFD7C-DC1E-7C2E-2F10-CD0C1991E62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28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the scores of the models with and with out feature selection on ::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train_validation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 :</a:t>
            </a:r>
          </a:p>
          <a:p>
            <a:pPr lvl="1" algn="just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93C94-0BE2-8E1F-017D-550E3EDFD04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12992" r="30705"/>
          <a:stretch/>
        </p:blipFill>
        <p:spPr>
          <a:xfrm>
            <a:off x="1362023" y="186029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0960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the scores of the models with and with out feature selection on ::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/>
              <a:t>test metrics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29D0B-4FB0-2449-405A-5D26812DE70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16081" r="36711"/>
          <a:stretch/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94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scores of the models with and without feature selection on train- validation and test datasets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CF974-3E17-D7A4-51E2-11F4837DA4E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99" y="1989000"/>
            <a:ext cx="7200000" cy="28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199F0-C90B-F600-EE2B-5A2FD1AC31EF}"/>
              </a:ext>
            </a:extLst>
          </p:cNvPr>
          <p:cNvSpPr txBox="1"/>
          <p:nvPr/>
        </p:nvSpPr>
        <p:spPr>
          <a:xfrm>
            <a:off x="976965" y="5143646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interpretation</a:t>
            </a:r>
            <a:r>
              <a:rPr lang="en-US" dirty="0"/>
              <a:t> 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‘RFC’ model has the highest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1770661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ROC curve on test-dataset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199F0-C90B-F600-EE2B-5A2FD1AC31EF}"/>
              </a:ext>
            </a:extLst>
          </p:cNvPr>
          <p:cNvSpPr txBox="1"/>
          <p:nvPr/>
        </p:nvSpPr>
        <p:spPr>
          <a:xfrm>
            <a:off x="976965" y="5143646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interpretation</a:t>
            </a:r>
            <a:r>
              <a:rPr lang="en-US" dirty="0"/>
              <a:t> 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‘RFC’ model has the highest ROC curve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2B13FCF-54BE-211F-B4D3-D1CEC15F165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99" y="1989000"/>
            <a:ext cx="72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6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Vizualization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a partial RFC decision tree: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31C17-31E1-36E6-63E6-46A7C479D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9" r="11175" b="24890"/>
          <a:stretch/>
        </p:blipFill>
        <p:spPr>
          <a:xfrm>
            <a:off x="824565" y="1779150"/>
            <a:ext cx="10542869" cy="38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82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824565" y="1194375"/>
            <a:ext cx="10542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basis of  the above plots we can conclude that there is a very slight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vafraiation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accuracy of the model , when trained wit and without feature selection . so, we can consider the selected features for training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model RFC with feature selection has the highest accuracy with ‘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0.959248’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highest ‘ROC_AUC ‘ score with ‘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0.95714’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we can consider it as the best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4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2502546" y="623278"/>
            <a:ext cx="718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 and Test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816D-BC7C-55FB-FF88-64684E9BB9A4}"/>
              </a:ext>
            </a:extLst>
          </p:cNvPr>
          <p:cNvSpPr txBox="1"/>
          <p:nvPr/>
        </p:nvSpPr>
        <p:spPr>
          <a:xfrm>
            <a:off x="824565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model(s) ‘prediction score’ and ‘prediction confidence score’  for the URL ‘https://python.org’ to test if the URL is a ‘phishing’ or a ‘legitimate’ URL: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892B74D-F10A-A9C5-5454-C9213FE50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22239" r="19638" b="5327"/>
          <a:stretch/>
        </p:blipFill>
        <p:spPr>
          <a:xfrm>
            <a:off x="1519135" y="1840706"/>
            <a:ext cx="9153728" cy="3042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2F75C-589F-1C2B-5EDE-E238602164AC}"/>
              </a:ext>
            </a:extLst>
          </p:cNvPr>
          <p:cNvSpPr txBox="1"/>
          <p:nvPr/>
        </p:nvSpPr>
        <p:spPr>
          <a:xfrm>
            <a:off x="886135" y="5017295"/>
            <a:ext cx="104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i="1" dirty="0"/>
              <a:t>interpretation</a:t>
            </a:r>
            <a:r>
              <a:rPr lang="en-IN" dirty="0"/>
              <a:t> : </a:t>
            </a:r>
          </a:p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the model predictions the URL is not a ‘phishing’ URL with the confidence of ‘76.0 %’ w.r.t ‘RFC’ model</a:t>
            </a:r>
          </a:p>
        </p:txBody>
      </p:sp>
    </p:spTree>
    <p:extLst>
      <p:ext uri="{BB962C8B-B14F-4D97-AF65-F5344CB8AC3E}">
        <p14:creationId xmlns:p14="http://schemas.microsoft.com/office/powerpoint/2010/main" val="70317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2502546" y="640378"/>
            <a:ext cx="718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19A24-BA6A-BF25-1A30-298B8BAB4CB3}"/>
              </a:ext>
            </a:extLst>
          </p:cNvPr>
          <p:cNvSpPr txBox="1"/>
          <p:nvPr/>
        </p:nvSpPr>
        <p:spPr>
          <a:xfrm>
            <a:off x="885217" y="2967335"/>
            <a:ext cx="1045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source dataset : https://data.mendeley.com/datasets/72ptz43s9v/1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resource data description : https://www.sciencedirect.com/science/article/pii/S2352340920313202</a:t>
            </a:r>
          </a:p>
        </p:txBody>
      </p:sp>
    </p:spTree>
    <p:extLst>
      <p:ext uri="{BB962C8B-B14F-4D97-AF65-F5344CB8AC3E}">
        <p14:creationId xmlns:p14="http://schemas.microsoft.com/office/powerpoint/2010/main" val="102852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98AE5-B8A3-9CCD-648D-BA14755363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9756" y="1822077"/>
            <a:ext cx="8452485" cy="848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7F45C-0E5E-12D4-F69C-4F7189AF7BBD}"/>
              </a:ext>
            </a:extLst>
          </p:cNvPr>
          <p:cNvSpPr txBox="1"/>
          <p:nvPr/>
        </p:nvSpPr>
        <p:spPr>
          <a:xfrm>
            <a:off x="3276751" y="3429000"/>
            <a:ext cx="563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URL is mainly categorized into 4 categorizes: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categorized into 6 categorizes by following: …</a:t>
            </a:r>
          </a:p>
        </p:txBody>
      </p:sp>
    </p:spTree>
    <p:extLst>
      <p:ext uri="{BB962C8B-B14F-4D97-AF65-F5344CB8AC3E}">
        <p14:creationId xmlns:p14="http://schemas.microsoft.com/office/powerpoint/2010/main" val="341795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6E3B3-47A6-180F-E8EF-59226B7D2A86}"/>
              </a:ext>
            </a:extLst>
          </p:cNvPr>
          <p:cNvSpPr txBox="1"/>
          <p:nvPr/>
        </p:nvSpPr>
        <p:spPr>
          <a:xfrm>
            <a:off x="3474395" y="2921168"/>
            <a:ext cx="524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7432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6E3B3-47A6-180F-E8EF-59226B7D2A86}"/>
              </a:ext>
            </a:extLst>
          </p:cNvPr>
          <p:cNvSpPr txBox="1"/>
          <p:nvPr/>
        </p:nvSpPr>
        <p:spPr>
          <a:xfrm>
            <a:off x="2860742" y="2921168"/>
            <a:ext cx="6470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Queries ???...</a:t>
            </a:r>
          </a:p>
        </p:txBody>
      </p:sp>
    </p:spTree>
    <p:extLst>
      <p:ext uri="{BB962C8B-B14F-4D97-AF65-F5344CB8AC3E}">
        <p14:creationId xmlns:p14="http://schemas.microsoft.com/office/powerpoint/2010/main" val="2308431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6E3B3-47A6-180F-E8EF-59226B7D2A86}"/>
              </a:ext>
            </a:extLst>
          </p:cNvPr>
          <p:cNvSpPr txBox="1"/>
          <p:nvPr/>
        </p:nvSpPr>
        <p:spPr>
          <a:xfrm>
            <a:off x="3474395" y="2921168"/>
            <a:ext cx="524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396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811E8CE4-1D35-264E-7183-6A22B6DD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8" y="1203338"/>
            <a:ext cx="5272592" cy="4591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A3D09AB0-8649-5C67-1B1E-11CF2B19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03339"/>
            <a:ext cx="5272592" cy="4591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888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52074B4-827C-6722-1222-3DDEDF42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48" y="1203338"/>
            <a:ext cx="5289551" cy="4707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5DBAE12-01D9-EDAE-52FD-EF3EDD40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03337"/>
            <a:ext cx="5289551" cy="470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372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F2E8C-A3AC-AAEA-1B28-B0B7C7E4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1203338"/>
            <a:ext cx="5289176" cy="4646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DAD5D6-DBE5-628F-59D5-A59F57A4D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03338"/>
            <a:ext cx="5289175" cy="4646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85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609600" y="1194375"/>
            <a:ext cx="10972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 of the dataset: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 :	 88647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: 	112</a:t>
            </a:r>
          </a:p>
          <a:p>
            <a:endParaRPr lang="en-US" alt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/>
              <a:t>Displaying the sample 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en-IN" dirty="0"/>
              <a:t>:</a:t>
            </a:r>
          </a:p>
          <a:p>
            <a:endParaRPr lang="en-US" alt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D6BE7-3F40-1AF2-D81E-552DD55FC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5"/>
          <a:stretch/>
        </p:blipFill>
        <p:spPr>
          <a:xfrm>
            <a:off x="815787" y="2690062"/>
            <a:ext cx="10560424" cy="2973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17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829234" y="1196444"/>
            <a:ext cx="105335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datatypes w.r.t the columns:(as per data dictionary) 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int64: 101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:  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float64 : 1</a:t>
            </a:r>
          </a:p>
          <a:p>
            <a:pPr algn="just"/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Total sum of Null values in the dataset : 0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sum of duplicate records in the dataset: 1438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consists of one dependent variable “phishing” and 111 independent variables</a:t>
            </a:r>
          </a:p>
          <a:p>
            <a:pPr algn="just"/>
            <a:endParaRPr lang="en-US" altLang="en-IN" dirty="0"/>
          </a:p>
        </p:txBody>
      </p:sp>
    </p:spTree>
    <p:extLst>
      <p:ext uri="{BB962C8B-B14F-4D97-AF65-F5344CB8AC3E}">
        <p14:creationId xmlns:p14="http://schemas.microsoft.com/office/powerpoint/2010/main" val="209657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30C9C-A265-76F8-4BF2-FAC852DB096D}"/>
              </a:ext>
            </a:extLst>
          </p:cNvPr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9DBF6-2F57-C670-039E-0180F31C375E}"/>
              </a:ext>
            </a:extLst>
          </p:cNvPr>
          <p:cNvSpPr txBox="1"/>
          <p:nvPr/>
        </p:nvSpPr>
        <p:spPr>
          <a:xfrm>
            <a:off x="829234" y="1196444"/>
            <a:ext cx="10533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Assigning the target variable: “phishing” and dropping from the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features by using “</a:t>
            </a:r>
            <a:r>
              <a:rPr lang="en-US" alt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SelectKBest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by passing “chi-square” test for ‘Boolean-Boolean’ </a:t>
            </a:r>
            <a:r>
              <a:rPr lang="en-US" alt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dtypes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“</a:t>
            </a:r>
            <a:r>
              <a:rPr lang="en-US" alt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mutual_info_classif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()” for “numerical-Boolean” </a:t>
            </a:r>
            <a:r>
              <a:rPr lang="en-US" alt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dtypes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“Boolean-Boolean” features based on the p-values in range[0.00,0.05]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selected features in Boolean-Boolean: 8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sample selected Boolean features based on ‘</a:t>
            </a:r>
            <a:r>
              <a:rPr lang="en-US" alt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p_values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in range [0.00,0.05]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B4201-9208-94CC-C30D-5BAFEB51C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4" r="27281"/>
          <a:stretch/>
        </p:blipFill>
        <p:spPr>
          <a:xfrm>
            <a:off x="2695660" y="3590450"/>
            <a:ext cx="6800675" cy="230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331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Words>1146</Words>
  <Application>Microsoft Office PowerPoint</Application>
  <PresentationFormat>Widescreen</PresentationFormat>
  <Paragraphs>144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Courier New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phishing prediction using binary classification</dc:title>
  <dc:creator>V N Aditya Kothapalli</dc:creator>
  <cp:lastModifiedBy>V N Aditya Kothapalli</cp:lastModifiedBy>
  <cp:revision>8</cp:revision>
  <dcterms:created xsi:type="dcterms:W3CDTF">2023-06-09T18:09:00Z</dcterms:created>
  <dcterms:modified xsi:type="dcterms:W3CDTF">2023-06-17T03:27:36Z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55E8403E2FB747FEB830AF2E3E39ED2F</vt:lpwstr>
  </property>
  <property fmtid="{D5CDD505-2E9C-101B-9397-08002B2CF9AE}" pid="3" name="KSOProductBuildVer">
    <vt:lpwstr>1033-11.2.0.11219</vt:lpwstr>
  </property>
</Properties>
</file>